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6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 noGrp="1"/>
          </p:cNvSpPr>
          <p:nvPr>
            <p:ph type="ctrTitle" idx="4294967295"/>
          </p:nvPr>
        </p:nvSpPr>
        <p:spPr>
          <a:xfrm>
            <a:off x="2169993" y="100367"/>
            <a:ext cx="7710985" cy="131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600" b="1" dirty="0" smtClean="0"/>
              <a:t>Херсонський державний університет</a:t>
            </a:r>
          </a:p>
          <a:p>
            <a:r>
              <a:rPr lang="uk-UA" sz="1600" b="1" dirty="0" smtClean="0"/>
              <a:t>Кафедра </a:t>
            </a:r>
            <a:r>
              <a:rPr lang="uk-UA" sz="1600" b="1" dirty="0"/>
              <a:t>інформатики, програмної інженерії 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r>
              <a:rPr lang="uk-UA" sz="1600" b="1" dirty="0" smtClean="0"/>
              <a:t>та </a:t>
            </a:r>
            <a:r>
              <a:rPr lang="uk-UA" sz="1600" b="1" dirty="0"/>
              <a:t>економічної кібернетики</a:t>
            </a:r>
          </a:p>
        </p:txBody>
      </p:sp>
      <p:sp>
        <p:nvSpPr>
          <p:cNvPr id="4" name="AutoShape 2" descr="Дистанційна освіта для кримчан – реальний міф | Голос Криму"/>
          <p:cNvSpPr>
            <a:spLocks noChangeAspect="1" noChangeArrowheads="1"/>
          </p:cNvSpPr>
          <p:nvPr/>
        </p:nvSpPr>
        <p:spPr bwMode="auto">
          <a:xfrm>
            <a:off x="155574" y="-144463"/>
            <a:ext cx="1754893" cy="17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83" y="0"/>
            <a:ext cx="3678517" cy="24702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27658" y="209001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Методика </a:t>
            </a:r>
            <a:r>
              <a:rPr lang="ru-RU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інформатики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920018" y="4084092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Презентація курсу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254450" y="5981132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автор курсу </a:t>
            </a:r>
            <a:r>
              <a:rPr lang="uk-UA" sz="1600" dirty="0" smtClean="0"/>
              <a:t>– </a:t>
            </a:r>
            <a:r>
              <a:rPr lang="uk-UA" sz="1600" dirty="0" err="1" smtClean="0"/>
              <a:t>к.п.н</a:t>
            </a:r>
            <a:r>
              <a:rPr lang="uk-UA" sz="1600" dirty="0" smtClean="0"/>
              <a:t>.. Доцент </a:t>
            </a:r>
            <a:r>
              <a:rPr lang="uk-UA" dirty="0" smtClean="0"/>
              <a:t>Зайцева Т.В.</a:t>
            </a:r>
          </a:p>
        </p:txBody>
      </p:sp>
    </p:spTree>
    <p:extLst>
      <p:ext uri="{BB962C8B-B14F-4D97-AF65-F5344CB8AC3E}">
        <p14:creationId xmlns:p14="http://schemas.microsoft.com/office/powerpoint/2010/main" val="30883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2887" y="188640"/>
            <a:ext cx="8280671" cy="9031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кого курс </a:t>
            </a:r>
            <a:r>
              <a:rPr lang="uk-UA" dirty="0" smtClean="0"/>
              <a:t>?</a:t>
            </a:r>
          </a:p>
          <a:p>
            <a:endParaRPr lang="uk-UA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41362" y="1754729"/>
            <a:ext cx="9443720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Курс розраховано на слухачів - майбутніх вчителів </a:t>
            </a:r>
            <a:r>
              <a:rPr lang="uk-UA" dirty="0" smtClean="0"/>
              <a:t>інформатики</a:t>
            </a:r>
            <a:endParaRPr lang="uk-UA" dirty="0" smtClean="0"/>
          </a:p>
          <a:p>
            <a:r>
              <a:rPr lang="ru-RU" dirty="0" smtClean="0"/>
              <a:t>Курс </a:t>
            </a:r>
            <a:r>
              <a:rPr lang="ru-RU" dirty="0" err="1" smtClean="0"/>
              <a:t>допоможе</a:t>
            </a:r>
            <a:r>
              <a:rPr lang="ru-RU" dirty="0" smtClean="0"/>
              <a:t> </a:t>
            </a:r>
            <a:r>
              <a:rPr lang="ru-RU" dirty="0" err="1" smtClean="0"/>
              <a:t>майбутнім</a:t>
            </a:r>
            <a:r>
              <a:rPr lang="ru-RU" dirty="0" smtClean="0"/>
              <a:t> </a:t>
            </a:r>
            <a:r>
              <a:rPr lang="ru-RU" dirty="0" err="1" smtClean="0"/>
              <a:t>фахівцям</a:t>
            </a:r>
            <a:r>
              <a:rPr lang="ru-RU" dirty="0" smtClean="0"/>
              <a:t> </a:t>
            </a:r>
            <a:r>
              <a:rPr lang="ru-RU" dirty="0" err="1" smtClean="0"/>
              <a:t>систематизувати</a:t>
            </a:r>
            <a:r>
              <a:rPr lang="ru-RU" dirty="0" smtClean="0"/>
              <a:t> та </a:t>
            </a:r>
            <a:r>
              <a:rPr lang="ru-RU" dirty="0" err="1" smtClean="0"/>
              <a:t>узагальнити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та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 smtClean="0"/>
              <a:t>шкільного</a:t>
            </a:r>
            <a:r>
              <a:rPr lang="ru-RU" dirty="0" smtClean="0"/>
              <a:t> курсу інформатики та стати методично та </a:t>
            </a:r>
            <a:r>
              <a:rPr lang="ru-RU" dirty="0" err="1" smtClean="0"/>
              <a:t>технологічно</a:t>
            </a:r>
            <a:r>
              <a:rPr lang="ru-RU" dirty="0" smtClean="0"/>
              <a:t> </a:t>
            </a:r>
            <a:r>
              <a:rPr lang="ru-RU" dirty="0" err="1" smtClean="0"/>
              <a:t>компетентними</a:t>
            </a:r>
            <a:r>
              <a:rPr lang="ru-RU" dirty="0" smtClean="0"/>
              <a:t> в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 err="1" smtClean="0"/>
              <a:t>шкільного</a:t>
            </a:r>
            <a:r>
              <a:rPr lang="ru-RU" dirty="0" smtClean="0"/>
              <a:t> курсу інформатики в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endParaRPr lang="ru-RU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8665" y="5008889"/>
            <a:ext cx="6493768" cy="160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 smtClean="0"/>
              <a:t>Курс розрахований на </a:t>
            </a:r>
          </a:p>
          <a:p>
            <a:r>
              <a:rPr lang="uk-UA" sz="2400" dirty="0" smtClean="0"/>
              <a:t>5 кредити</a:t>
            </a:r>
            <a:br>
              <a:rPr lang="uk-UA" sz="2400" dirty="0" smtClean="0"/>
            </a:br>
            <a:r>
              <a:rPr lang="uk-UA" sz="2400" dirty="0" smtClean="0"/>
              <a:t>26 год. лекцій</a:t>
            </a:r>
            <a:br>
              <a:rPr lang="uk-UA" sz="2400" dirty="0" smtClean="0"/>
            </a:br>
            <a:r>
              <a:rPr lang="uk-UA" sz="2400" dirty="0" smtClean="0"/>
              <a:t>24 год. лабораторних занять</a:t>
            </a:r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форма контролю: екзамен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70" y="1"/>
            <a:ext cx="2855705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589" y="872911"/>
            <a:ext cx="98931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/>
              <a:t>Метою курсу є формування методичних компетенцій майбутнього вчителя інформатики. Під методичною компетенцією вчителя інформатики розуміють діяльність вчителя, яка базується на сформованості загальних і конкретних методичних вмінь, що спираються на знання і навички, сформовані при вивченні </a:t>
            </a:r>
            <a:r>
              <a:rPr lang="uk-UA" sz="2000" dirty="0" smtClean="0"/>
              <a:t>математики</a:t>
            </a:r>
            <a:r>
              <a:rPr lang="en-US" sz="2000" dirty="0" smtClean="0"/>
              <a:t> </a:t>
            </a:r>
            <a:r>
              <a:rPr lang="uk-UA" sz="2000" dirty="0" smtClean="0"/>
              <a:t>фізики, </a:t>
            </a:r>
            <a:r>
              <a:rPr lang="uk-UA" sz="2000" dirty="0"/>
              <a:t>інформатики, математичної логіки, методів обчислень, дискретної математики, педагогіки, психології, філософії, методики навчання </a:t>
            </a:r>
            <a:r>
              <a:rPr lang="uk-UA" sz="2000" dirty="0" smtClean="0"/>
              <a:t>математики (фізики) </a:t>
            </a:r>
            <a:r>
              <a:rPr lang="uk-UA" sz="2000" dirty="0"/>
              <a:t>і пов’язані з навчанням інформатики в системі освіти.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7801" y="3241608"/>
            <a:ext cx="83438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/>
              <a:t>Методика навчання інформатики – розділ педагогічної науки, що досліджує закономірності навчання інформатики в середній школі на сучасному етапі розвитку освіти.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794" y="4643598"/>
            <a:ext cx="110616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t">
              <a:spcAft>
                <a:spcPts val="0"/>
              </a:spcAft>
            </a:pPr>
            <a:r>
              <a:rPr lang="uk-UA" sz="2000" dirty="0"/>
              <a:t>З метою формування професійних компетенцій широко впроваджуються інноваційні методи навчання, що забезпечують комплексне оновлення традиційного педагогічного процесу. Це - комп’ютерна підтримка навчального процесу, впровадження інтерактивних методів навчання (робота в малих групах, мозковий штурм, ситуативне моделювання, опрацювання дискусійних питань, кейс-метод, проектний метод).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89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100" y="786031"/>
            <a:ext cx="112649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знати</a:t>
            </a:r>
            <a:r>
              <a:rPr lang="uk-UA" sz="1600" b="1" dirty="0"/>
              <a:t>:</a:t>
            </a:r>
            <a:r>
              <a:rPr lang="uk-UA" sz="1600" dirty="0"/>
              <a:t> 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значення інформатики в загальній і професійній освіті, психолого-педагогічні аспекти засвоєння предмета;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зв’язок шкільного курсу інформатики з інформатикою як наукою і найважливішими галузями її застосування за умов реалізації ідей сучасної системи освіти і задач неперервної освіти;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значення інформаційної культури в загальній і професійній освіті людини, вплив засобів сучасних інформаційно-комунікаційних технологій на науково-технічний і соціально-економічний розвиток суспільства;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значення та сутність проектування дидактичних моделей, поняття методичної системи навчання, її побудову та реалізацію;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зміст державного освітнього стандарту з інформатики, шкільних програм, підручників, навчальних і методичних посібників з інформатики, розуміння закладених у них методичних ідей;</a:t>
            </a: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основи методики дистанційного навчання, педагогічні та технічні аспекти вибору системи дистанційної освіти.</a:t>
            </a:r>
            <a:endParaRPr lang="ru-RU" sz="1600" dirty="0"/>
          </a:p>
          <a:p>
            <a:r>
              <a:rPr lang="uk-UA" sz="1600" b="1" dirty="0"/>
              <a:t>вміти:</a:t>
            </a:r>
            <a:r>
              <a:rPr lang="uk-UA" sz="1600" dirty="0"/>
              <a:t> 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свідомо і кваліфіковано використовувати інформаційні технології в професійній діяльності, 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аналізувати </a:t>
            </a:r>
            <a:r>
              <a:rPr lang="uk-UA" sz="1600" dirty="0"/>
              <a:t>концепції шкільного курсу інформатики та методики його навчання;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забезпечити знання та вміння майбутніх вчителів щодо: тематичного планування; розроблення методики проведення уроків різних типів; добору інтерактивних методів та форм навчання; використання в освітніх цілях послуг глобальної мережі Інтернет; оцінювання результатів навчання з інформатики за умов 12 бальної системи оцінювання;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добору та аналізу профільних курсів інформатики відповідно до навчальних завдань конкретного навчального закладу освіти;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застосовувати метод проектів при вивченні матеріалу шкільних курсів математики, інформатики та під час навчально-виховної роботи.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/>
              <a:t>творчого навчання шкільного курсу інформатики в різних умовах технічного і програмно-методичного забезпечення;</a:t>
            </a:r>
            <a:endParaRPr lang="ru-RU" sz="1600" dirty="0"/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88645" algn="l"/>
              </a:tabLst>
            </a:pPr>
            <a:r>
              <a:rPr lang="uk-UA" sz="1600" dirty="0"/>
              <a:t>використовувати сучасні технології навчання (веб-</a:t>
            </a:r>
            <a:r>
              <a:rPr lang="uk-UA" sz="1600" dirty="0" err="1"/>
              <a:t>квести</a:t>
            </a:r>
            <a:r>
              <a:rPr lang="uk-UA" sz="1600" dirty="0"/>
              <a:t>, навчальні ігри, відео-</a:t>
            </a:r>
            <a:r>
              <a:rPr lang="uk-UA" sz="1600" dirty="0" err="1"/>
              <a:t>уроки</a:t>
            </a:r>
            <a:r>
              <a:rPr lang="uk-UA" sz="1600" dirty="0"/>
              <a:t>, веб-сервіси </a:t>
            </a:r>
            <a:br>
              <a:rPr lang="uk-UA" sz="1600" dirty="0"/>
            </a:br>
            <a:r>
              <a:rPr lang="uk-UA" sz="1600" dirty="0"/>
              <a:t>та платформи).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187700" y="139700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результаті вивчення навчальної дисципліни студент повинен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10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0962" y="823015"/>
            <a:ext cx="111426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dirty="0" smtClean="0"/>
              <a:t>Предмет </a:t>
            </a:r>
            <a:r>
              <a:rPr lang="uk-UA" dirty="0"/>
              <a:t>методики навчання інформатики та її місце в системі професійної підготовки вчителя інформатики. Стандарт шкільної освіти з інформатики.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Варіативність викладання шкільного курсу інформатики. Аналіз програм з інформатики.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Специфіка уроку інформатики. Організація і проведення різних типів уроку. Організація оцінювання результатів навчання з інформатики.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Методика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курсу інформатики</a:t>
            </a:r>
            <a:r>
              <a:rPr lang="uk-UA" dirty="0"/>
              <a:t>:</a:t>
            </a: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розділи «Інформація, інформаційні процеси, операційна система, апаратне та програмне забезпечення персонального комп’ютера»;</a:t>
            </a: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розділи «Прикладне програмне забезпечення» (графічні, текстові редактори, електронні таблиці, презентації, публікації, бази даних); </a:t>
            </a: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знайомство з програмним комплексом «</a:t>
            </a:r>
            <a:r>
              <a:rPr lang="uk-UA" dirty="0" err="1"/>
              <a:t>Скретч</a:t>
            </a:r>
            <a:r>
              <a:rPr lang="uk-UA" dirty="0"/>
              <a:t>»;</a:t>
            </a: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м</a:t>
            </a:r>
            <a:r>
              <a:rPr lang="uk-UA" dirty="0" smtClean="0"/>
              <a:t>етодика </a:t>
            </a:r>
            <a:r>
              <a:rPr lang="uk-UA" dirty="0"/>
              <a:t>навчання основ алгоритмізації та програмування;</a:t>
            </a:r>
            <a:endParaRPr lang="ru-RU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uk-UA" dirty="0"/>
              <a:t>м</a:t>
            </a:r>
            <a:r>
              <a:rPr lang="uk-UA" dirty="0" smtClean="0"/>
              <a:t>етодичні </a:t>
            </a:r>
            <a:r>
              <a:rPr lang="uk-UA" dirty="0"/>
              <a:t>рекомендації щодо викладання основ об’єктно-орієнтованого програмування. 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Дистанційна форма навчання інформатики.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Світова мережа. Освітні послуги Інтернет. Пошук у світовій мережі. Ресурси Інтернет.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/>
              <a:t>Навчальні телекомунікаційні проекти Використання телеконференцій та спілкування у режимі реального часу.</a:t>
            </a:r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uk-UA" dirty="0" err="1"/>
              <a:t>Технотренди</a:t>
            </a:r>
            <a:r>
              <a:rPr lang="uk-UA" dirty="0"/>
              <a:t> навчання.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uk-UA" dirty="0"/>
              <a:t>Позакласні форми навчання інформатики: гуртки, факультативи, конкурси, участь у проектах, </a:t>
            </a:r>
            <a:r>
              <a:rPr lang="uk-UA" dirty="0" smtClean="0"/>
              <a:t>олімпіадах.</a:t>
            </a:r>
            <a:endParaRPr lang="ru-RU" sz="16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69392" y="278212"/>
            <a:ext cx="6400800" cy="6949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Основна тематика курсу</a:t>
            </a:r>
          </a:p>
        </p:txBody>
      </p:sp>
    </p:spTree>
    <p:extLst>
      <p:ext uri="{BB962C8B-B14F-4D97-AF65-F5344CB8AC3E}">
        <p14:creationId xmlns:p14="http://schemas.microsoft.com/office/powerpoint/2010/main" val="32971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53" t="14442" r="7798" b="34999"/>
          <a:stretch/>
        </p:blipFill>
        <p:spPr>
          <a:xfrm>
            <a:off x="2190926" y="835083"/>
            <a:ext cx="8337859" cy="3028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155" t="23648" r="17133" b="9935"/>
          <a:stretch/>
        </p:blipFill>
        <p:spPr>
          <a:xfrm>
            <a:off x="149854" y="3590309"/>
            <a:ext cx="5737672" cy="32116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034" y="209306"/>
            <a:ext cx="676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Результати практичних занять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4136" y="1233942"/>
            <a:ext cx="137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Google Class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2502" y="2844758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Веб-</a:t>
            </a:r>
            <a:r>
              <a:rPr lang="uk-UA" dirty="0" err="1" smtClean="0"/>
              <a:t>квест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061625" y="2668170"/>
            <a:ext cx="184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Інтелектуальна гра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78675" y="1794877"/>
            <a:ext cx="833433" cy="156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8675" y="3370997"/>
            <a:ext cx="630979" cy="627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814" y="7937"/>
            <a:ext cx="1809186" cy="1226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5718" t="17187" r="17172" b="20139"/>
          <a:stretch/>
        </p:blipFill>
        <p:spPr>
          <a:xfrm>
            <a:off x="6001709" y="3590309"/>
            <a:ext cx="6057900" cy="326769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9785205" y="3092312"/>
            <a:ext cx="743580" cy="5901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0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3011" y="0"/>
            <a:ext cx="676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Результати лабораторних занять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73710" y="419078"/>
            <a:ext cx="45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Фрагмент уроку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184" r="5650"/>
          <a:stretch/>
        </p:blipFill>
        <p:spPr>
          <a:xfrm>
            <a:off x="769205" y="846700"/>
            <a:ext cx="5003800" cy="34548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6130" t="4341" r="18180" b="11631"/>
          <a:stretch/>
        </p:blipFill>
        <p:spPr>
          <a:xfrm>
            <a:off x="7677791" y="846700"/>
            <a:ext cx="4272536" cy="3072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68191" y="502123"/>
            <a:ext cx="459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Слайд презентації до уроку в 2 класі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6075" t="4024" r="2632" b="6285"/>
          <a:stretch/>
        </p:blipFill>
        <p:spPr>
          <a:xfrm>
            <a:off x="3822700" y="3143248"/>
            <a:ext cx="5448300" cy="3714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01498" y="2354447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Робота в </a:t>
            </a:r>
            <a:r>
              <a:rPr lang="uk-UA" dirty="0" err="1" smtClean="0"/>
              <a:t>Скретч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6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станційне навчання як сучасна освітня технолог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54" y="-1"/>
            <a:ext cx="97763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60561"/>
            <a:ext cx="242930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Запрошуємо вас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курсу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інформатики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05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181</TotalTime>
  <Words>672</Words>
  <Application>Microsoft Office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Wingdings</vt:lpstr>
      <vt:lpstr>Капля</vt:lpstr>
      <vt:lpstr>Херсонський державний університет Кафедра інформатики, програмної інженерії  та економічної кібернетики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Херсонський державний університет Кафедра інформатики, програмної інженерії  та економічної кібернетики</dc:title>
  <dc:creator>user</dc:creator>
  <cp:lastModifiedBy>user</cp:lastModifiedBy>
  <cp:revision>20</cp:revision>
  <dcterms:created xsi:type="dcterms:W3CDTF">2020-08-19T18:54:50Z</dcterms:created>
  <dcterms:modified xsi:type="dcterms:W3CDTF">2020-08-31T14:49:17Z</dcterms:modified>
</cp:coreProperties>
</file>